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7"/>
  </p:notesMasterIdLst>
  <p:sldIdLst>
    <p:sldId id="332" r:id="rId2"/>
    <p:sldId id="256" r:id="rId3"/>
    <p:sldId id="322" r:id="rId4"/>
    <p:sldId id="323" r:id="rId5"/>
    <p:sldId id="324" r:id="rId6"/>
    <p:sldId id="325" r:id="rId7"/>
    <p:sldId id="326" r:id="rId8"/>
    <p:sldId id="327" r:id="rId9"/>
    <p:sldId id="306" r:id="rId10"/>
    <p:sldId id="296" r:id="rId11"/>
    <p:sldId id="293" r:id="rId12"/>
    <p:sldId id="312" r:id="rId13"/>
    <p:sldId id="298" r:id="rId14"/>
    <p:sldId id="299" r:id="rId15"/>
    <p:sldId id="313" r:id="rId16"/>
    <p:sldId id="274" r:id="rId17"/>
    <p:sldId id="304" r:id="rId18"/>
    <p:sldId id="301" r:id="rId19"/>
    <p:sldId id="307" r:id="rId20"/>
    <p:sldId id="308" r:id="rId21"/>
    <p:sldId id="315" r:id="rId22"/>
    <p:sldId id="310" r:id="rId23"/>
    <p:sldId id="270" r:id="rId24"/>
    <p:sldId id="295" r:id="rId25"/>
    <p:sldId id="273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00"/>
    <a:srgbClr val="C81AAF"/>
    <a:srgbClr val="FFFF00"/>
    <a:srgbClr val="FF0000"/>
    <a:srgbClr val="CCFF99"/>
    <a:srgbClr val="FF505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0" autoAdjust="0"/>
    <p:restoredTop sz="94660"/>
  </p:normalViewPr>
  <p:slideViewPr>
    <p:cSldViewPr>
      <p:cViewPr varScale="1">
        <p:scale>
          <a:sx n="107" d="100"/>
          <a:sy n="107" d="100"/>
        </p:scale>
        <p:origin x="-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4FB99FA1-FF47-4475-8AC8-941F5EFCBC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38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FA5B5-7AEC-408B-AA9A-E6692D0C9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82CA4-8DD0-4671-83E6-07D453625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5D94E-D755-4147-8A72-B90C0119E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00200" y="838200"/>
            <a:ext cx="7086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F1718A-C624-4744-9016-BC1E08B7B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38200"/>
            <a:ext cx="7086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00200" y="1905000"/>
            <a:ext cx="708660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03D95B-B303-4FE2-B38D-1B2E748F1D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38200"/>
            <a:ext cx="7086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05000"/>
            <a:ext cx="34671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905000"/>
            <a:ext cx="34671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000500"/>
            <a:ext cx="34671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7DCED8-D73B-46EA-9E95-5152F5B29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32079-7069-4DB7-84B9-C9597D3B8A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C39EE-11D3-4823-915E-B2BCD7CF67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FC913-C284-4EB5-BEB7-847E7FED2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A1C92-D4E8-4DB1-90D0-DF2D8628D8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B0339-EB1A-45AE-A3CB-2D0D05D4F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9CE7-0828-4D76-94F0-090AC24DB9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0351A-BB27-42D4-8AE5-874677BA1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9DCA5-8B1B-4630-A798-E33D7DFD8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6B7D49B4-D34B-42A8-8BC8-1B0E10407E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6" r:id="rId12"/>
    <p:sldLayoutId id="2147483677" r:id="rId13"/>
    <p:sldLayoutId id="2147483678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5.jpeg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24.emf"/><Relationship Id="rId5" Type="http://schemas.openxmlformats.org/officeDocument/2006/relationships/image" Target="../media/image19.emf"/><Relationship Id="rId10" Type="http://schemas.openxmlformats.org/officeDocument/2006/relationships/image" Target="../media/image23.emf"/><Relationship Id="rId4" Type="http://schemas.openxmlformats.org/officeDocument/2006/relationships/image" Target="../media/image18.emf"/><Relationship Id="rId9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272;ovui_dehoc\Tap%20tam%20vong.mp3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762000" y="1067812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MÔN</a:t>
            </a:r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 ĐẠO ĐỨC LỚP 5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Tiết </a:t>
            </a:r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19 – Tuần 19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TÊN </a:t>
            </a:r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EM YÊU QUÊ HƯƠNG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9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457200"/>
            <a:ext cx="7086600" cy="4038600"/>
          </a:xfrm>
        </p:spPr>
        <p:txBody>
          <a:bodyPr/>
          <a:lstStyle/>
          <a:p>
            <a:pPr>
              <a:buFontTx/>
              <a:buNone/>
            </a:pP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ĐẠO ĐỨC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đa làng em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 rot="16200000">
            <a:off x="4912669" y="-494507"/>
            <a:ext cx="46166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4" name="WordArt 8"/>
          <p:cNvSpPr>
            <a:spLocks noChangeArrowheads="1" noChangeShapeType="1" noTextEdit="1"/>
          </p:cNvSpPr>
          <p:nvPr/>
        </p:nvSpPr>
        <p:spPr bwMode="auto">
          <a:xfrm>
            <a:off x="3124200" y="1143000"/>
            <a:ext cx="42862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           EM YÊU QUÊ HƯƠNG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09600" y="488950"/>
            <a:ext cx="800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Khi về thăm quê, từ xa Hà đã nhận ra điều gì?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85800" y="1752600"/>
            <a:ext cx="79248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Từ xa, Hà nhận ra Cây đa cổ thụ ở đầu làng.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0" y="45593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01" name="Group 13"/>
          <p:cNvGrpSpPr>
            <a:grpSpLocks/>
          </p:cNvGrpSpPr>
          <p:nvPr/>
        </p:nvGrpSpPr>
        <p:grpSpPr bwMode="auto">
          <a:xfrm>
            <a:off x="457200" y="533400"/>
            <a:ext cx="8305800" cy="6324600"/>
            <a:chOff x="240" y="144"/>
            <a:chExt cx="5232" cy="4067"/>
          </a:xfrm>
        </p:grpSpPr>
        <p:pic>
          <p:nvPicPr>
            <p:cNvPr id="89102" name="Picture 14" descr="Cay d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144"/>
              <a:ext cx="5232" cy="4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10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528" y="3840"/>
              <a:ext cx="11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2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</a:p>
          </p:txBody>
        </p:sp>
      </p:grpSp>
      <p:sp>
        <p:nvSpPr>
          <p:cNvPr id="89104" name="Rectangle 16"/>
          <p:cNvSpPr>
            <a:spLocks noRot="1" noChangeArrowheads="1"/>
          </p:cNvSpPr>
          <p:nvPr/>
        </p:nvSpPr>
        <p:spPr bwMode="auto">
          <a:xfrm>
            <a:off x="-838200" y="4191000"/>
            <a:ext cx="617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spcBef>
                <a:spcPct val="0"/>
              </a:spcBef>
            </a:pPr>
            <a:r>
              <a:rPr lang="en-US">
                <a:solidFill>
                  <a:srgbClr val="339933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5250"/>
            <a:ext cx="8915400" cy="6686550"/>
          </a:xfrm>
          <a:prstGeom prst="rect">
            <a:avLst/>
          </a:prstGeom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1447800"/>
            <a:ext cx="8839200" cy="1600200"/>
          </a:xfrm>
        </p:spPr>
        <p:txBody>
          <a:bodyPr/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</a:rPr>
              <a:t> -  Dân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làng nhìn thấy cây đa có từ bao giờ?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971800"/>
            <a:ext cx="8229600" cy="30480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</a:rPr>
              <a:t>- </a:t>
            </a:r>
            <a:r>
              <a:rPr lang="en-US">
                <a:solidFill>
                  <a:srgbClr val="D60000"/>
                </a:solidFill>
                <a:latin typeface="Times New Roman" pitchFamily="18" charset="0"/>
              </a:rPr>
              <a:t>Dân trong làng  không ai nhớ cây đa có từ bao giờ,bởi khi họ sinh ra đã thấy “Ông Đa” rồi.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5250"/>
            <a:ext cx="8915400" cy="6686550"/>
          </a:xfrm>
          <a:prstGeom prst="rect">
            <a:avLst/>
          </a:prstGeom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09800"/>
            <a:ext cx="8686800" cy="685800"/>
          </a:xfrm>
        </p:spPr>
        <p:txBody>
          <a:bodyPr/>
          <a:lstStyle/>
          <a:p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1.Vì sao dân làng lại gắn bó với cây đa?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895600"/>
            <a:ext cx="8153400" cy="36576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2.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Khi thấy “Ông Đa” bị “ốm” dân làng đã làm gì?</a:t>
            </a:r>
          </a:p>
          <a:p>
            <a:pPr>
              <a:buFontTx/>
              <a:buNone/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3.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Bạn Hà đến nhà bác trưởng thôn để làm gì? Vì sao bạn làm như vậy?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0" y="1524000"/>
            <a:ext cx="9144000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1/ Vì sao dân làng lại gắn bó với cây đa?</a:t>
            </a:r>
          </a:p>
          <a:p>
            <a:pPr marL="342900" indent="-342900"/>
            <a:r>
              <a:rPr lang="en-US" sz="32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-  Vì cây đa là biểu tượng của quê hương, đã đem lại nhiều lợi ích cho con người như tỏa bóng mát để con người được vui chơi,nghỉ ngơi,…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 flipV="1">
            <a:off x="228600" y="1828800"/>
            <a:ext cx="8763000" cy="320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3/Bạn Hà đến nhà bác trưởng thôn để làm gì? 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bạn làm như vậy?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  Hà đến nhà bác trưởng thôn  đóng góp tiền 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để chữa bệnh cho cây. 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  Việc làm đó thể hiện tình yêu quê hương 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của bạn Hà.</a:t>
            </a:r>
            <a:r>
              <a:rPr lang="en-US" sz="4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838200" y="2743200"/>
            <a:ext cx="7772400" cy="7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304800" y="1828800"/>
            <a:ext cx="8839200" cy="175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457200" y="3352800"/>
            <a:ext cx="8305800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381000" y="1600200"/>
            <a:ext cx="8382000" cy="281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914400" y="1828800"/>
            <a:ext cx="7848600" cy="182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1066800" y="1600200"/>
            <a:ext cx="9144000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auto">
          <a:xfrm>
            <a:off x="76200" y="838200"/>
            <a:ext cx="8001000" cy="3505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2/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thấy Ông Đa bị “ốm” dân làng đã làm gì?</a:t>
            </a:r>
          </a:p>
          <a:p>
            <a:pPr>
              <a:spcBef>
                <a:spcPct val="0"/>
              </a:spcBef>
            </a:pPr>
            <a:r>
              <a:rPr lang="en-US" sz="40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-  Khi thấy Ông Đa bị ốm dân làng đã đóng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 góp tiền để chữa bệnh cho cây.</a:t>
            </a:r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 rot="10800000">
            <a:off x="0" y="1295400"/>
            <a:ext cx="8001000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685800" y="5410200"/>
            <a:ext cx="76200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0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90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304800" y="5272088"/>
            <a:ext cx="601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Không thích về thăm quê. </a:t>
            </a: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8356600" y="52324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Text Box 2" descr="Recycled paper"/>
          <p:cNvSpPr txBox="1">
            <a:spLocks noChangeArrowheads="1"/>
          </p:cNvSpPr>
          <p:nvPr/>
        </p:nvSpPr>
        <p:spPr bwMode="auto">
          <a:xfrm>
            <a:off x="228600" y="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 Bài tập:</a:t>
            </a:r>
          </a:p>
        </p:txBody>
      </p:sp>
      <p:sp>
        <p:nvSpPr>
          <p:cNvPr id="22531" name="Text Box 3" descr="Pink tissue paper"/>
          <p:cNvSpPr txBox="1">
            <a:spLocks noChangeArrowheads="1"/>
          </p:cNvSpPr>
          <p:nvPr/>
        </p:nvSpPr>
        <p:spPr bwMode="auto">
          <a:xfrm>
            <a:off x="1143000" y="0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Theo em, trường hợp nào dưới đây thể hiện tình yêu quê hương?</a:t>
            </a:r>
          </a:p>
        </p:txBody>
      </p:sp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298450" y="1350963"/>
            <a:ext cx="8845550" cy="1011237"/>
            <a:chOff x="175" y="1324"/>
            <a:chExt cx="5572" cy="589"/>
          </a:xfrm>
        </p:grpSpPr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175" y="1324"/>
              <a:ext cx="4961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a.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Nhớ về quê hương mỗi khi đi xa.</a:t>
              </a: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5253" y="1433"/>
              <a:ext cx="49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552" name="Group 24"/>
          <p:cNvGrpSpPr>
            <a:grpSpLocks/>
          </p:cNvGrpSpPr>
          <p:nvPr/>
        </p:nvGrpSpPr>
        <p:grpSpPr bwMode="auto">
          <a:xfrm>
            <a:off x="322263" y="2232025"/>
            <a:ext cx="8821737" cy="968375"/>
            <a:chOff x="190" y="1956"/>
            <a:chExt cx="5557" cy="610"/>
          </a:xfrm>
        </p:grpSpPr>
        <p:sp>
          <p:nvSpPr>
            <p:cNvPr id="22533" name="Text Box 5"/>
            <p:cNvSpPr txBox="1">
              <a:spLocks noChangeArrowheads="1"/>
            </p:cNvSpPr>
            <p:nvPr/>
          </p:nvSpPr>
          <p:spPr bwMode="auto">
            <a:xfrm>
              <a:off x="190" y="1956"/>
              <a:ext cx="5078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b.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Tham gia hoạt động tuyên truyền phòng chống các tệ nạn xã hội ở địa phương.</a:t>
              </a: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5253" y="2086"/>
              <a:ext cx="49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553" name="Group 25"/>
          <p:cNvGrpSpPr>
            <a:grpSpLocks/>
          </p:cNvGrpSpPr>
          <p:nvPr/>
        </p:nvGrpSpPr>
        <p:grpSpPr bwMode="auto">
          <a:xfrm>
            <a:off x="304800" y="3321050"/>
            <a:ext cx="8839200" cy="946150"/>
            <a:chOff x="175" y="2613"/>
            <a:chExt cx="5572" cy="596"/>
          </a:xfrm>
        </p:grpSpPr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175" y="2613"/>
              <a:ext cx="4946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c.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Giữ gìn và phát huy truyền thống tốt đẹp của quê hương.</a:t>
              </a:r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5253" y="2727"/>
              <a:ext cx="49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555" name="Group 27"/>
          <p:cNvGrpSpPr>
            <a:grpSpLocks/>
          </p:cNvGrpSpPr>
          <p:nvPr/>
        </p:nvGrpSpPr>
        <p:grpSpPr bwMode="auto">
          <a:xfrm>
            <a:off x="290513" y="4267200"/>
            <a:ext cx="8853487" cy="946150"/>
            <a:chOff x="170" y="3260"/>
            <a:chExt cx="5577" cy="596"/>
          </a:xfrm>
        </p:grpSpPr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170" y="3260"/>
              <a:ext cx="4951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d.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Quyên góp tiền của để tu bổ di tích,xây dựng các công trình công cộng ở quê.</a:t>
              </a: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5253" y="3356"/>
              <a:ext cx="49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548" name="Picture 20" descr="Hoahong"/>
          <p:cNvPicPr>
            <a:picLocks noChangeAspect="1" noChangeArrowheads="1"/>
          </p:cNvPicPr>
          <p:nvPr/>
        </p:nvPicPr>
        <p:blipFill>
          <a:blip r:embed="rId4">
            <a:lum bright="46000" contrast="40000"/>
          </a:blip>
          <a:srcRect/>
          <a:stretch>
            <a:fillRect/>
          </a:stretch>
        </p:blipFill>
        <p:spPr bwMode="auto">
          <a:xfrm>
            <a:off x="6781800" y="68580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Picture 21" descr="Hoahong"/>
          <p:cNvPicPr>
            <a:picLocks noChangeAspect="1" noChangeArrowheads="1"/>
          </p:cNvPicPr>
          <p:nvPr/>
        </p:nvPicPr>
        <p:blipFill>
          <a:blip r:embed="rId5">
            <a:lum bright="-40000" contrast="58000"/>
          </a:blip>
          <a:srcRect/>
          <a:stretch>
            <a:fillRect/>
          </a:stretch>
        </p:blipFill>
        <p:spPr bwMode="auto">
          <a:xfrm>
            <a:off x="7467600" y="68580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6" name="Picture 28" descr="Hoahong">
            <a:hlinkClick r:id="" action="ppaction://noaction">
              <a:snd r:embed="rId6" name="arrow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lum bright="46000" contrast="40000"/>
          </a:blip>
          <a:srcRect/>
          <a:stretch>
            <a:fillRect/>
          </a:stretch>
        </p:blipFill>
        <p:spPr bwMode="auto">
          <a:xfrm>
            <a:off x="8458200" y="445135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57" name="Group 29"/>
          <p:cNvGrpSpPr>
            <a:grpSpLocks/>
          </p:cNvGrpSpPr>
          <p:nvPr/>
        </p:nvGrpSpPr>
        <p:grpSpPr bwMode="auto">
          <a:xfrm>
            <a:off x="290513" y="5867400"/>
            <a:ext cx="8853487" cy="914400"/>
            <a:chOff x="170" y="3260"/>
            <a:chExt cx="5577" cy="576"/>
          </a:xfrm>
        </p:grpSpPr>
        <p:sp>
          <p:nvSpPr>
            <p:cNvPr id="22558" name="Text Box 30"/>
            <p:cNvSpPr txBox="1">
              <a:spLocks noChangeArrowheads="1"/>
            </p:cNvSpPr>
            <p:nvPr/>
          </p:nvSpPr>
          <p:spPr bwMode="auto">
            <a:xfrm>
              <a:off x="170" y="3260"/>
              <a:ext cx="495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smtClean="0">
                  <a:solidFill>
                    <a:srgbClr val="D60000"/>
                  </a:solidFill>
                  <a:latin typeface="Times New Roman" pitchFamily="18" charset="0"/>
                  <a:cs typeface="Times New Roman" pitchFamily="18" charset="0"/>
                </a:rPr>
                <a:t>e. </a:t>
              </a:r>
              <a:r>
                <a:rPr lang="en-US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Tham 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gia trồng cây ở đường làng,ngõ xóm.</a:t>
              </a:r>
            </a:p>
          </p:txBody>
        </p:sp>
        <p:sp>
          <p:nvSpPr>
            <p:cNvPr id="22559" name="Rectangle 31"/>
            <p:cNvSpPr>
              <a:spLocks noChangeArrowheads="1"/>
            </p:cNvSpPr>
            <p:nvPr/>
          </p:nvSpPr>
          <p:spPr bwMode="auto">
            <a:xfrm>
              <a:off x="5253" y="3356"/>
              <a:ext cx="49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560" name="Picture 32" descr="Hoahong"/>
          <p:cNvPicPr>
            <a:picLocks noChangeAspect="1" noChangeArrowheads="1"/>
          </p:cNvPicPr>
          <p:nvPr/>
        </p:nvPicPr>
        <p:blipFill>
          <a:blip r:embed="rId8">
            <a:lum bright="-40000" contrast="58000"/>
          </a:blip>
          <a:srcRect/>
          <a:stretch>
            <a:fillRect/>
          </a:stretch>
        </p:blipFill>
        <p:spPr bwMode="auto">
          <a:xfrm>
            <a:off x="8534400" y="536575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2" name="Picture 34" descr="Hoahong"/>
          <p:cNvPicPr>
            <a:picLocks noChangeAspect="1" noChangeArrowheads="1"/>
          </p:cNvPicPr>
          <p:nvPr/>
        </p:nvPicPr>
        <p:blipFill>
          <a:blip r:embed="rId9">
            <a:lum bright="46000" contrast="40000"/>
          </a:blip>
          <a:srcRect/>
          <a:stretch>
            <a:fillRect/>
          </a:stretch>
        </p:blipFill>
        <p:spPr bwMode="auto">
          <a:xfrm>
            <a:off x="8458200" y="137160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35" descr="Hoahong"/>
          <p:cNvPicPr>
            <a:picLocks noChangeAspect="1" noChangeArrowheads="1"/>
          </p:cNvPicPr>
          <p:nvPr/>
        </p:nvPicPr>
        <p:blipFill>
          <a:blip r:embed="rId10">
            <a:lum bright="46000" contrast="40000"/>
          </a:blip>
          <a:srcRect/>
          <a:stretch>
            <a:fillRect/>
          </a:stretch>
        </p:blipFill>
        <p:spPr bwMode="auto">
          <a:xfrm>
            <a:off x="8458200" y="247015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4" name="Picture 36" descr="Hoahong"/>
          <p:cNvPicPr>
            <a:picLocks noChangeAspect="1" noChangeArrowheads="1"/>
          </p:cNvPicPr>
          <p:nvPr/>
        </p:nvPicPr>
        <p:blipFill>
          <a:blip r:embed="rId11">
            <a:lum bright="46000" contrast="40000"/>
          </a:blip>
          <a:srcRect/>
          <a:stretch>
            <a:fillRect/>
          </a:stretch>
        </p:blipFill>
        <p:spPr bwMode="auto">
          <a:xfrm>
            <a:off x="8458200" y="353695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7" name="Picture 39" descr="Hoahong"/>
          <p:cNvPicPr>
            <a:picLocks noChangeAspect="1" noChangeArrowheads="1"/>
          </p:cNvPicPr>
          <p:nvPr/>
        </p:nvPicPr>
        <p:blipFill>
          <a:blip r:embed="rId12">
            <a:lum bright="46000" contrast="40000"/>
          </a:blip>
          <a:srcRect/>
          <a:stretch>
            <a:fillRect/>
          </a:stretch>
        </p:blipFill>
        <p:spPr bwMode="auto">
          <a:xfrm>
            <a:off x="8458200" y="601980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5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7"/>
                  </p:tgtEl>
                </p:cond>
              </p:nextCondLst>
            </p:seq>
          </p:childTnLst>
        </p:cTn>
      </p:par>
    </p:tnLst>
    <p:bldLst>
      <p:bldP spid="22561" grpId="0"/>
      <p:bldP spid="22565" grpId="0" animBg="1"/>
      <p:bldP spid="22530" grpId="0"/>
      <p:bldP spid="225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 descr="Blue tissue paper"/>
          <p:cNvSpPr txBox="1">
            <a:spLocks noChangeArrowheads="1"/>
          </p:cNvSpPr>
          <p:nvPr/>
        </p:nvSpPr>
        <p:spPr bwMode="auto">
          <a:xfrm>
            <a:off x="0" y="1954213"/>
            <a:ext cx="9144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hương mỗi người chỉ một,</a:t>
            </a:r>
          </a:p>
          <a:p>
            <a:pPr algn="just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Như là chỉ một mẹ thôi.</a:t>
            </a:r>
          </a:p>
          <a:p>
            <a:pPr algn="just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Quê hương nếu ai không nhớ,</a:t>
            </a:r>
          </a:p>
          <a:p>
            <a:pPr algn="just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Sẽ không lớn nổi thành người.</a:t>
            </a:r>
          </a:p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320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Đỗ Trung Quân</a:t>
            </a:r>
          </a:p>
        </p:txBody>
      </p:sp>
      <p:sp>
        <p:nvSpPr>
          <p:cNvPr id="73731" name="Text Box 3" descr="Recycled paper"/>
          <p:cNvSpPr txBox="1">
            <a:spLocks noChangeArrowheads="1"/>
          </p:cNvSpPr>
          <p:nvPr/>
        </p:nvSpPr>
        <p:spPr bwMode="auto">
          <a:xfrm>
            <a:off x="0" y="388302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800" b="1" i="1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803275" y="1001713"/>
            <a:ext cx="214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u="sng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Ghi nhớ: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/>
      <p:bldP spid="737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5250"/>
            <a:ext cx="8915400" cy="6686550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763000" cy="3352800"/>
          </a:xfrm>
        </p:spPr>
        <p:txBody>
          <a:bodyPr/>
          <a:lstStyle/>
          <a:p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Quê em ở đâu? Em biết gì về quê hương    mình?</a:t>
            </a:r>
            <a:r>
              <a:rPr lang="en-US" sz="360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DSCN074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533400"/>
            <a:ext cx="8382000" cy="5257800"/>
          </a:xfrm>
          <a:noFill/>
          <a:ln/>
        </p:spPr>
      </p:pic>
      <p:pic>
        <p:nvPicPr>
          <p:cNvPr id="79883" name="Picture 11" descr="chonoi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381000"/>
            <a:ext cx="8420100" cy="5410200"/>
          </a:xfrm>
        </p:spPr>
      </p:pic>
      <p:sp>
        <p:nvSpPr>
          <p:cNvPr id="79891" name="Rectangle 19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304800" y="5029200"/>
            <a:ext cx="81534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533400" y="4876800"/>
            <a:ext cx="75438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2667000" y="5181600"/>
            <a:ext cx="42672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304800" y="5105400"/>
            <a:ext cx="75438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62000" y="3554413"/>
            <a:ext cx="7620000" cy="112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</a:rPr>
              <a:t>. Để hợp tác tốt với những người xung quanh em cần phải làm gì?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85799" y="2087563"/>
            <a:ext cx="777240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</a:rPr>
              <a:t>1.Vì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</a:rPr>
              <a:t>sao ta phải hợp tác với những người xung quanh?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27025" y="5011738"/>
            <a:ext cx="8610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2055" name="Rectangle 7"/>
          <p:cNvSpPr>
            <a:spLocks noRot="1" noChangeArrowheads="1"/>
          </p:cNvSpPr>
          <p:nvPr/>
        </p:nvSpPr>
        <p:spPr bwMode="auto">
          <a:xfrm>
            <a:off x="2590800" y="1259156"/>
            <a:ext cx="4800600" cy="838200"/>
          </a:xfrm>
          <a:prstGeom prst="rect">
            <a:avLst/>
          </a:prstGeom>
          <a:noFill/>
          <a:ln w="9525">
            <a:solidFill>
              <a:srgbClr val="CC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b="1" i="1">
                <a:solidFill>
                  <a:schemeClr val="hlink"/>
                </a:solidFill>
                <a:latin typeface="Times New Roman" pitchFamily="18" charset="0"/>
              </a:rPr>
              <a:t>KIỂM TRA BÀI CŨ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076325" y="131763"/>
            <a:ext cx="69913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u="sng">
                <a:solidFill>
                  <a:srgbClr val="D60000"/>
                </a:solidFill>
                <a:latin typeface="Times New Roman" pitchFamily="18" charset="0"/>
              </a:rPr>
              <a:t>ĐẠO ĐỨC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0416 -0.2050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0023 L 0.00173 -0.40638 " pathEditMode="relative" rAng="0" ptsTypes="AA">
                                      <p:cBhvr>
                                        <p:cTn id="30" dur="2000" spd="-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2" grpId="1"/>
      <p:bldP spid="2052" grpId="2"/>
      <p:bldP spid="2053" grpId="0"/>
      <p:bldP spid="2053" grpId="1"/>
      <p:bldP spid="2054" grpId="0"/>
      <p:bldP spid="2054" grpId="1"/>
      <p:bldP spid="205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6" name="Picture 4" descr="14-Hoi-A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019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5791200" y="-228600"/>
            <a:ext cx="2895600" cy="6172200"/>
          </a:xfrm>
        </p:spPr>
        <p:txBody>
          <a:bodyPr/>
          <a:lstStyle/>
          <a:p>
            <a:endParaRPr lang="en-US"/>
          </a:p>
        </p:txBody>
      </p:sp>
      <p:pic>
        <p:nvPicPr>
          <p:cNvPr id="93188" name="Picture 4" descr="Lanikai Beach, Oahu, Hawa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5250"/>
            <a:ext cx="8915400" cy="6686550"/>
          </a:xfrm>
          <a:prstGeom prst="rect">
            <a:avLst/>
          </a:prstGeom>
        </p:spPr>
      </p:pic>
      <p:sp>
        <p:nvSpPr>
          <p:cNvPr id="87044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Em đã làm được những gì để thể hiện tình yêu quê hương?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1905000" y="1905000"/>
            <a:ext cx="5715000" cy="2133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D60000">
                    <a:alpha val="38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D60000">
                  <a:alpha val="38000"/>
                </a:srgbClr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35" name="Picture 3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5334000"/>
            <a:ext cx="990600" cy="1524000"/>
          </a:xfrm>
          <a:prstGeom prst="rect">
            <a:avLst/>
          </a:prstGeom>
          <a:noFill/>
        </p:spPr>
      </p:pic>
      <p:pic>
        <p:nvPicPr>
          <p:cNvPr id="18436" name="Picture 4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0"/>
            <a:ext cx="990600" cy="1524000"/>
          </a:xfrm>
          <a:prstGeom prst="rect">
            <a:avLst/>
          </a:prstGeom>
          <a:noFill/>
        </p:spPr>
      </p:pic>
      <p:pic>
        <p:nvPicPr>
          <p:cNvPr id="18437" name="Picture 5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105400"/>
            <a:ext cx="1363663" cy="1752600"/>
          </a:xfrm>
          <a:prstGeom prst="rect">
            <a:avLst/>
          </a:prstGeom>
          <a:noFill/>
        </p:spPr>
      </p:pic>
      <p:pic>
        <p:nvPicPr>
          <p:cNvPr id="18438" name="Picture 6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029200"/>
            <a:ext cx="990600" cy="1524000"/>
          </a:xfrm>
          <a:prstGeom prst="rect">
            <a:avLst/>
          </a:prstGeom>
          <a:noFill/>
        </p:spPr>
      </p:pic>
      <p:pic>
        <p:nvPicPr>
          <p:cNvPr id="18439" name="Picture 7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334000"/>
            <a:ext cx="990600" cy="1524000"/>
          </a:xfrm>
          <a:prstGeom prst="rect">
            <a:avLst/>
          </a:prstGeom>
          <a:noFill/>
        </p:spPr>
      </p:pic>
      <p:pic>
        <p:nvPicPr>
          <p:cNvPr id="18440" name="Picture 8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5210175"/>
            <a:ext cx="990600" cy="1524000"/>
          </a:xfrm>
          <a:prstGeom prst="rect">
            <a:avLst/>
          </a:prstGeom>
          <a:noFill/>
        </p:spPr>
      </p:pic>
      <p:pic>
        <p:nvPicPr>
          <p:cNvPr id="18441" name="Picture 9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410200"/>
            <a:ext cx="990600" cy="1524000"/>
          </a:xfrm>
          <a:prstGeom prst="rect">
            <a:avLst/>
          </a:prstGeom>
          <a:noFill/>
        </p:spPr>
      </p:pic>
      <p:pic>
        <p:nvPicPr>
          <p:cNvPr id="18442" name="Picture 10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5791200"/>
            <a:ext cx="914400" cy="1066800"/>
          </a:xfrm>
          <a:prstGeom prst="rect">
            <a:avLst/>
          </a:prstGeom>
          <a:noFill/>
        </p:spPr>
      </p:pic>
      <p:pic>
        <p:nvPicPr>
          <p:cNvPr id="18443" name="Picture 11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67400"/>
            <a:ext cx="762000" cy="990600"/>
          </a:xfrm>
          <a:prstGeom prst="rect">
            <a:avLst/>
          </a:prstGeom>
          <a:noFill/>
        </p:spPr>
      </p:pic>
      <p:pic>
        <p:nvPicPr>
          <p:cNvPr id="18446" name="Tap tam v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85" fill="hold"/>
                                        <p:tgtEl>
                                          <p:spTgt spid="184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6"/>
                </p:tgtEl>
              </p:cMediaNode>
            </p:audio>
          </p:childTnLst>
        </p:cTn>
      </p:par>
    </p:tnLst>
    <p:bldLst>
      <p:bldP spid="184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09" name="Group 17"/>
          <p:cNvGrpSpPr>
            <a:grpSpLocks/>
          </p:cNvGrpSpPr>
          <p:nvPr/>
        </p:nvGrpSpPr>
        <p:grpSpPr bwMode="auto">
          <a:xfrm>
            <a:off x="0" y="1219200"/>
            <a:ext cx="9144000" cy="1997075"/>
            <a:chOff x="0" y="960"/>
            <a:chExt cx="5760" cy="1258"/>
          </a:xfrm>
        </p:grpSpPr>
        <p:sp>
          <p:nvSpPr>
            <p:cNvPr id="59398" name="Text Box 6"/>
            <p:cNvSpPr txBox="1">
              <a:spLocks noChangeArrowheads="1"/>
            </p:cNvSpPr>
            <p:nvPr/>
          </p:nvSpPr>
          <p:spPr bwMode="auto">
            <a:xfrm>
              <a:off x="0" y="960"/>
              <a:ext cx="576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endParaRPr lang="en-US" sz="3000" b="1">
                <a:solidFill>
                  <a:srgbClr val="0000FF"/>
                </a:solidFill>
              </a:endParaRPr>
            </a:p>
          </p:txBody>
        </p:sp>
        <p:grpSp>
          <p:nvGrpSpPr>
            <p:cNvPr id="59401" name="Group 9"/>
            <p:cNvGrpSpPr>
              <a:grpSpLocks/>
            </p:cNvGrpSpPr>
            <p:nvPr/>
          </p:nvGrpSpPr>
          <p:grpSpPr bwMode="auto">
            <a:xfrm>
              <a:off x="0" y="1536"/>
              <a:ext cx="4176" cy="682"/>
              <a:chOff x="0" y="1584"/>
              <a:chExt cx="4176" cy="682"/>
            </a:xfrm>
          </p:grpSpPr>
          <p:sp>
            <p:nvSpPr>
              <p:cNvPr id="59399" name="Text Box 7"/>
              <p:cNvSpPr txBox="1">
                <a:spLocks noChangeArrowheads="1"/>
              </p:cNvSpPr>
              <p:nvPr/>
            </p:nvSpPr>
            <p:spPr bwMode="auto">
              <a:xfrm>
                <a:off x="0" y="1584"/>
                <a:ext cx="417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3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59400" name="Text Box 8"/>
              <p:cNvSpPr txBox="1">
                <a:spLocks noChangeArrowheads="1"/>
              </p:cNvSpPr>
              <p:nvPr/>
            </p:nvSpPr>
            <p:spPr bwMode="auto">
              <a:xfrm>
                <a:off x="0" y="1920"/>
                <a:ext cx="417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3000" b="1">
                    <a:solidFill>
                      <a:srgbClr val="0000FF"/>
                    </a:solidFill>
                  </a:rPr>
                  <a:t>      </a:t>
                </a:r>
              </a:p>
            </p:txBody>
          </p:sp>
        </p:grpSp>
      </p:grpSp>
      <p:grpSp>
        <p:nvGrpSpPr>
          <p:cNvPr id="59408" name="Group 16"/>
          <p:cNvGrpSpPr>
            <a:grpSpLocks/>
          </p:cNvGrpSpPr>
          <p:nvPr/>
        </p:nvGrpSpPr>
        <p:grpSpPr bwMode="auto">
          <a:xfrm>
            <a:off x="0" y="3270250"/>
            <a:ext cx="8686800" cy="1241425"/>
            <a:chOff x="0" y="1536"/>
            <a:chExt cx="5472" cy="782"/>
          </a:xfrm>
        </p:grpSpPr>
        <p:sp>
          <p:nvSpPr>
            <p:cNvPr id="59397" name="Text Box 5"/>
            <p:cNvSpPr txBox="1">
              <a:spLocks noChangeArrowheads="1"/>
            </p:cNvSpPr>
            <p:nvPr/>
          </p:nvSpPr>
          <p:spPr bwMode="auto">
            <a:xfrm>
              <a:off x="0" y="1536"/>
              <a:ext cx="54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3600" b="1">
                <a:solidFill>
                  <a:srgbClr val="D60000"/>
                </a:solidFill>
              </a:endParaRPr>
            </a:p>
          </p:txBody>
        </p:sp>
        <p:sp>
          <p:nvSpPr>
            <p:cNvPr id="59406" name="Text Box 14"/>
            <p:cNvSpPr txBox="1">
              <a:spLocks noChangeArrowheads="1"/>
            </p:cNvSpPr>
            <p:nvPr/>
          </p:nvSpPr>
          <p:spPr bwMode="auto">
            <a:xfrm>
              <a:off x="0" y="1914"/>
              <a:ext cx="54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36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59411" name="Group 19"/>
          <p:cNvGrpSpPr>
            <a:grpSpLocks/>
          </p:cNvGrpSpPr>
          <p:nvPr/>
        </p:nvGrpSpPr>
        <p:grpSpPr bwMode="auto">
          <a:xfrm>
            <a:off x="447675" y="762000"/>
            <a:ext cx="8696325" cy="1870075"/>
            <a:chOff x="192" y="0"/>
            <a:chExt cx="5478" cy="894"/>
          </a:xfrm>
        </p:grpSpPr>
        <p:sp>
          <p:nvSpPr>
            <p:cNvPr id="59396" name="Text Box 4"/>
            <p:cNvSpPr txBox="1">
              <a:spLocks noChangeArrowheads="1"/>
            </p:cNvSpPr>
            <p:nvPr/>
          </p:nvSpPr>
          <p:spPr bwMode="auto">
            <a:xfrm>
              <a:off x="198" y="0"/>
              <a:ext cx="547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sz="3200" b="1" i="1" u="sng">
                  <a:solidFill>
                    <a:srgbClr val="0000FF"/>
                  </a:solidFill>
                  <a:latin typeface="Times New Roman" pitchFamily="18" charset="0"/>
                </a:rPr>
                <a:t>TRÒ CHƠI</a:t>
              </a:r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</a:rPr>
                <a:t>:    </a:t>
              </a:r>
              <a:r>
                <a:rPr lang="en-US" sz="3600" b="1">
                  <a:solidFill>
                    <a:srgbClr val="D60000"/>
                  </a:solidFill>
                  <a:latin typeface="Times New Roman" pitchFamily="18" charset="0"/>
                </a:rPr>
                <a:t>Họa sĩ tí hon</a:t>
              </a:r>
            </a:p>
          </p:txBody>
        </p:sp>
        <p:sp>
          <p:nvSpPr>
            <p:cNvPr id="59407" name="Text Box 15"/>
            <p:cNvSpPr txBox="1">
              <a:spLocks noChangeArrowheads="1"/>
            </p:cNvSpPr>
            <p:nvPr/>
          </p:nvSpPr>
          <p:spPr bwMode="auto">
            <a:xfrm>
              <a:off x="192" y="384"/>
              <a:ext cx="5472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 smtClean="0">
                  <a:solidFill>
                    <a:srgbClr val="002060"/>
                  </a:solidFill>
                  <a:latin typeface="Times New Roman" pitchFamily="18" charset="0"/>
                </a:rPr>
                <a:t>- </a:t>
              </a:r>
              <a:r>
                <a:rPr lang="en-US" sz="3200" smtClean="0">
                  <a:solidFill>
                    <a:srgbClr val="002060"/>
                  </a:solidFill>
                  <a:latin typeface="Times New Roman" pitchFamily="18" charset="0"/>
                </a:rPr>
                <a:t>Thi </a:t>
              </a:r>
              <a:r>
                <a:rPr lang="en-US" sz="3200">
                  <a:solidFill>
                    <a:srgbClr val="002060"/>
                  </a:solidFill>
                  <a:latin typeface="Times New Roman" pitchFamily="18" charset="0"/>
                </a:rPr>
                <a:t>vẽ một bức tranh nói về việc làm mà em mong muốn thực hiện cho quê hương.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 descr="Blue tissue paper"/>
          <p:cNvSpPr txBox="1">
            <a:spLocks noChangeArrowheads="1"/>
          </p:cNvSpPr>
          <p:nvPr/>
        </p:nvSpPr>
        <p:spPr bwMode="auto">
          <a:xfrm>
            <a:off x="0" y="1954213"/>
            <a:ext cx="9144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	    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</a:rPr>
              <a:t>Quê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</a:rPr>
              <a:t>hương mỗi người chỉ một,</a:t>
            </a:r>
          </a:p>
          <a:p>
            <a:pPr algn="just"/>
            <a:r>
              <a:rPr lang="en-US" sz="3200">
                <a:solidFill>
                  <a:srgbClr val="002060"/>
                </a:solidFill>
                <a:latin typeface="Times New Roman" pitchFamily="18" charset="0"/>
              </a:rPr>
              <a:t>               Như là chỉ một mẹ thôi.</a:t>
            </a:r>
          </a:p>
          <a:p>
            <a:pPr algn="just"/>
            <a:r>
              <a:rPr lang="en-US" sz="3200">
                <a:solidFill>
                  <a:srgbClr val="002060"/>
                </a:solidFill>
                <a:latin typeface="Times New Roman" pitchFamily="18" charset="0"/>
              </a:rPr>
              <a:t>               Quê hương nếu ai không nhớ,</a:t>
            </a:r>
          </a:p>
          <a:p>
            <a:pPr algn="just"/>
            <a:r>
              <a:rPr lang="en-US" sz="3200">
                <a:solidFill>
                  <a:srgbClr val="002060"/>
                </a:solidFill>
                <a:latin typeface="Times New Roman" pitchFamily="18" charset="0"/>
              </a:rPr>
              <a:t>               Sẽ không lớn nổi thành người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en-US" sz="3200">
                <a:latin typeface="Times New Roman" pitchFamily="18" charset="0"/>
              </a:rPr>
              <a:t>                                               </a:t>
            </a:r>
            <a:r>
              <a:rPr lang="en-US" sz="3200">
                <a:solidFill>
                  <a:srgbClr val="D60000"/>
                </a:solidFill>
                <a:latin typeface="Times New Roman" pitchFamily="18" charset="0"/>
              </a:rPr>
              <a:t>Đỗ Trung Quân</a:t>
            </a:r>
          </a:p>
        </p:txBody>
      </p:sp>
      <p:sp>
        <p:nvSpPr>
          <p:cNvPr id="21509" name="Text Box 5" descr="Recycled paper"/>
          <p:cNvSpPr txBox="1">
            <a:spLocks noChangeArrowheads="1"/>
          </p:cNvSpPr>
          <p:nvPr/>
        </p:nvSpPr>
        <p:spPr bwMode="auto">
          <a:xfrm>
            <a:off x="0" y="388302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/>
              <a:t>		</a:t>
            </a:r>
            <a:r>
              <a:rPr lang="en-US" sz="1800" b="1" i="1"/>
              <a:t>	</a:t>
            </a:r>
            <a:endParaRPr lang="en-US" sz="2400" b="1" i="1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803275" y="1001713"/>
            <a:ext cx="214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u="sng">
                <a:solidFill>
                  <a:srgbClr val="D60000"/>
                </a:solidFill>
                <a:latin typeface="Times New Roman" pitchFamily="18" charset="0"/>
              </a:rPr>
              <a:t>Ghi nhớ: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anim1690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000250" y="0"/>
            <a:ext cx="5105400" cy="609600"/>
          </a:xfrm>
          <a:prstGeom prst="rect">
            <a:avLst/>
          </a:prstGeom>
          <a:noFill/>
        </p:spPr>
      </p:pic>
      <p:pic>
        <p:nvPicPr>
          <p:cNvPr id="103428" name="Picture 4" descr="anim1690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429375"/>
            <a:ext cx="5943600" cy="457200"/>
          </a:xfrm>
          <a:prstGeom prst="rect">
            <a:avLst/>
          </a:prstGeom>
          <a:noFill/>
        </p:spPr>
      </p:pic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1114425" y="2330450"/>
            <a:ext cx="7162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    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là gì hả mẹ?</a:t>
            </a:r>
          </a:p>
          <a:p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Mà sao cô dạy phải yêu</a:t>
            </a:r>
            <a:r>
              <a:rPr lang="en-US" sz="4000" b="1" i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    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là gì hả mẹ?</a:t>
            </a:r>
          </a:p>
          <a:p>
            <a:r>
              <a:rPr lang="vi-VN" sz="3200" b="1" i="1">
                <a:latin typeface="Times New Roman" pitchFamily="18" charset="0"/>
                <a:cs typeface="Times New Roman" pitchFamily="18" charset="0"/>
              </a:rPr>
              <a:t>Ai đi xa cũng phải nhớ nhiều.</a:t>
            </a:r>
          </a:p>
        </p:txBody>
      </p:sp>
      <p:sp>
        <p:nvSpPr>
          <p:cNvPr id="103431" name="AutoShape 7"/>
          <p:cNvSpPr>
            <a:spLocks noChangeArrowheads="1"/>
          </p:cNvSpPr>
          <p:nvPr/>
        </p:nvSpPr>
        <p:spPr bwMode="auto">
          <a:xfrm>
            <a:off x="1038225" y="2209800"/>
            <a:ext cx="2514600" cy="990600"/>
          </a:xfrm>
          <a:prstGeom prst="star32">
            <a:avLst>
              <a:gd name="adj" fmla="val 37833"/>
            </a:avLst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1348212" y="2474267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itchFamily="18" charset="0"/>
                <a:cs typeface="Times New Roman" pitchFamily="18" charset="0"/>
              </a:rPr>
              <a:t>Quê hương</a:t>
            </a:r>
          </a:p>
        </p:txBody>
      </p:sp>
      <p:sp>
        <p:nvSpPr>
          <p:cNvPr id="103433" name="AutoShape 9"/>
          <p:cNvSpPr>
            <a:spLocks noChangeArrowheads="1"/>
          </p:cNvSpPr>
          <p:nvPr/>
        </p:nvSpPr>
        <p:spPr bwMode="auto">
          <a:xfrm>
            <a:off x="1114425" y="4038600"/>
            <a:ext cx="2514600" cy="990600"/>
          </a:xfrm>
          <a:prstGeom prst="star32">
            <a:avLst>
              <a:gd name="adj" fmla="val 37833"/>
            </a:avLst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35" name="AutoShape 11"/>
          <p:cNvSpPr>
            <a:spLocks noChangeArrowheads="1"/>
          </p:cNvSpPr>
          <p:nvPr/>
        </p:nvSpPr>
        <p:spPr bwMode="auto">
          <a:xfrm rot="10800000">
            <a:off x="1905000" y="609600"/>
            <a:ext cx="3657600" cy="1371600"/>
          </a:xfrm>
          <a:prstGeom prst="wedgeRectCallout">
            <a:avLst>
              <a:gd name="adj1" fmla="val -74093"/>
              <a:gd name="adj2" fmla="val -35190"/>
            </a:avLst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>
              <a:spcBef>
                <a:spcPct val="0"/>
              </a:spcBef>
            </a:pP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1843512" y="756791"/>
            <a:ext cx="3733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Tìm từ ngữ thích hợp điền vào chỗ chấm</a:t>
            </a:r>
            <a:endParaRPr lang="en-US" sz="320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500612" y="4303067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itchFamily="18" charset="0"/>
                <a:cs typeface="Times New Roman" pitchFamily="18" charset="0"/>
              </a:rPr>
              <a:t>Quê hương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034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034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034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/>
      <p:bldP spid="103431" grpId="0" animBg="1"/>
      <p:bldP spid="103432" grpId="0"/>
      <p:bldP spid="103433" grpId="0" animBg="1"/>
      <p:bldP spid="103435" grpId="0" animBg="1"/>
      <p:bldP spid="10343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914400" y="1676400"/>
            <a:ext cx="7239000" cy="2743200"/>
          </a:xfrm>
          <a:prstGeom prst="cloudCallout">
            <a:avLst>
              <a:gd name="adj1" fmla="val -43532"/>
              <a:gd name="adj2" fmla="val -81713"/>
            </a:avLst>
          </a:prstGeom>
          <a:gradFill rotWithShape="1">
            <a:gsLst>
              <a:gs pos="0">
                <a:schemeClr val="bg1"/>
              </a:gs>
              <a:gs pos="100000">
                <a:srgbClr val="AEA1FD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vi-VN" sz="4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hãy quan sát và nêu nội dung mỗi bức ảnh dưới đây?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a-%20Que%20hu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5475" name="Picture 3" descr="dieu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5" y="23304"/>
            <a:ext cx="4572000" cy="3558096"/>
          </a:xfrm>
          <a:prstGeom prst="rect">
            <a:avLst/>
          </a:prstGeom>
          <a:noFill/>
        </p:spPr>
      </p:pic>
      <p:pic>
        <p:nvPicPr>
          <p:cNvPr id="105476" name="Picture 4" descr="img0569fn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3304"/>
            <a:ext cx="4267200" cy="3534792"/>
          </a:xfrm>
          <a:prstGeom prst="rect">
            <a:avLst/>
          </a:prstGeom>
          <a:noFill/>
        </p:spPr>
      </p:pic>
      <p:pic>
        <p:nvPicPr>
          <p:cNvPr id="105477" name="Picture 5" descr="viet8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604704"/>
            <a:ext cx="4267200" cy="310089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5478" name="Picture 6" descr="people-00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581400"/>
            <a:ext cx="45720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2005225192905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6499" name="Picture 3" descr="1210191703_7b79c451c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005" y="-149441"/>
            <a:ext cx="4343400" cy="3581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6500" name="Picture 4" descr="a-%20Que%20hu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41675"/>
            <a:ext cx="4495800" cy="3616325"/>
          </a:xfrm>
          <a:prstGeom prst="rect">
            <a:avLst/>
          </a:prstGeom>
          <a:noFill/>
        </p:spPr>
      </p:pic>
      <p:pic>
        <p:nvPicPr>
          <p:cNvPr id="106501" name="Picture 5" descr="Copy of IMAGE01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-149441"/>
            <a:ext cx="4648200" cy="7007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3733800" y="1050925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u="sng">
                <a:solidFill>
                  <a:schemeClr val="bg1"/>
                </a:solidFill>
                <a:latin typeface=".VnTime" pitchFamily="34" charset="0"/>
              </a:rPr>
              <a:t>§¹o ®øc</a:t>
            </a:r>
          </a:p>
        </p:txBody>
      </p:sp>
      <p:sp>
        <p:nvSpPr>
          <p:cNvPr id="107523" name="AutoShape 3"/>
          <p:cNvSpPr>
            <a:spLocks noChangeArrowheads="1"/>
          </p:cNvSpPr>
          <p:nvPr/>
        </p:nvSpPr>
        <p:spPr bwMode="auto">
          <a:xfrm>
            <a:off x="1295400" y="1828800"/>
            <a:ext cx="7162800" cy="2286000"/>
          </a:xfrm>
          <a:prstGeom prst="cloudCallout">
            <a:avLst>
              <a:gd name="adj1" fmla="val -39894"/>
              <a:gd name="adj2" fmla="val -64444"/>
            </a:avLst>
          </a:prstGeom>
          <a:gradFill rotWithShape="0">
            <a:gsLst>
              <a:gs pos="0">
                <a:schemeClr val="bg1"/>
              </a:gs>
              <a:gs pos="100000">
                <a:srgbClr val="F2ACDB"/>
              </a:gs>
            </a:gsLst>
            <a:path path="rect">
              <a:fillToRect l="50000" t="50000" r="50000" b="50000"/>
            </a:path>
          </a:gradFill>
          <a:ln w="76200">
            <a:solidFill>
              <a:srgbClr val="EFFCA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vi-VN" sz="3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hãy chọn chủ đề cho các hình ảnh vừa quan sát ?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6248400" y="4848428"/>
            <a:ext cx="2743200" cy="52322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NHÀ TRƯỜNG</a:t>
            </a:r>
            <a:endParaRPr lang="en-US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228600" y="4708525"/>
            <a:ext cx="2514600" cy="6463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GIA ĐÌNH</a:t>
            </a:r>
            <a:endParaRPr lang="en-US" sz="36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2971800" y="4724400"/>
            <a:ext cx="3124200" cy="64633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QUÊ HƯƠNG</a:t>
            </a:r>
            <a:endParaRPr lang="en-US" sz="36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nimBg="1"/>
      <p:bldP spid="107524" grpId="0" animBg="1"/>
      <p:bldP spid="107524" grpId="1" animBg="1"/>
      <p:bldP spid="107525" grpId="0" animBg="1"/>
      <p:bldP spid="107525" grpId="1" animBg="1"/>
      <p:bldP spid="107526" grpId="0" animBg="1"/>
      <p:bldP spid="1075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20053221559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8547" name="Picture 3" descr="CAT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-1588"/>
            <a:ext cx="3352800" cy="4497388"/>
          </a:xfrm>
          <a:prstGeom prst="rect">
            <a:avLst/>
          </a:prstGeom>
          <a:noFill/>
        </p:spPr>
      </p:pic>
      <p:sp>
        <p:nvSpPr>
          <p:cNvPr id="108548" name="AutoShape 4"/>
          <p:cNvSpPr>
            <a:spLocks noChangeArrowheads="1"/>
          </p:cNvSpPr>
          <p:nvPr/>
        </p:nvSpPr>
        <p:spPr bwMode="auto">
          <a:xfrm>
            <a:off x="0" y="762000"/>
            <a:ext cx="5675313" cy="2209800"/>
          </a:xfrm>
          <a:prstGeom prst="cloudCallout">
            <a:avLst>
              <a:gd name="adj1" fmla="val -43287"/>
              <a:gd name="adj2" fmla="val -79454"/>
            </a:avLst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endParaRPr lang="en-US" sz="1800"/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143000" y="16002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762000" y="1219200"/>
            <a:ext cx="457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vi-VN" sz="3200" b="1" i="1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Theo em, quê hương là những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nimBg="1"/>
      <p:bldP spid="1085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4" name="Picture 4" descr="DSCN124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4000"/>
          </a:blip>
          <a:srcRect/>
          <a:stretch>
            <a:fillRect/>
          </a:stretch>
        </p:blipFill>
        <p:spPr>
          <a:xfrm>
            <a:off x="304800" y="457200"/>
            <a:ext cx="8458200" cy="6400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3263"/>
  <p:tag name="VIOLETTITLE" val="ĐẠO ĐỨC 5 - T19 -  Em yêu quê hương"/>
  <p:tag name="VIOLETLESSON" val="9"/>
  <p:tag name="VIOLETCATID" val="8048934"/>
  <p:tag name="VIOLETSUBJECT" val="Đạo đức 5"/>
  <p:tag name="VIOLETAUTHORID" val="1466820"/>
  <p:tag name="VIOLETAUTHORNAME" val="Trần Thị Bảo Tâm"/>
  <p:tag name="VIOLETAUTHORAVATAR" val="no_avatarf.jpg"/>
  <p:tag name="VIOLETAUTHORADDRESS" val="Trường TH Khương Đình - Hà Nội"/>
  <p:tag name="VIOLETDATE" val="2013-01-11 21:36:07"/>
  <p:tag name="VIOLETHIT" val="675"/>
  <p:tag name="VIOLETLIKE" val="0"/>
  <p:tag name="MMPROD_NEXTUNIQUEID" val="10013"/>
  <p:tag name="MMPROD_UIDATA" val="&lt;database version=&quot;7.0&quot;&gt;&lt;object type=&quot;1&quot; unique_id=&quot;10001&quot;&gt;&lt;object type=&quot;8&quot; unique_id=&quot;11409&quot;&gt;&lt;/object&gt;&lt;object type=&quot;2&quot; unique_id=&quot;11410&quot;&gt;&lt;object type=&quot;3&quot; unique_id=&quot;11411&quot;&gt;&lt;property id=&quot;20148&quot; value=&quot;5&quot;/&gt;&lt;property id=&quot;20300&quot; value=&quot;Slide 1&quot;/&gt;&lt;property id=&quot;20307&quot; value=&quot;329&quot;/&gt;&lt;/object&gt;&lt;object type=&quot;3&quot; unique_id=&quot;11412&quot;&gt;&lt;property id=&quot;20148&quot; value=&quot;5&quot;/&gt;&lt;property id=&quot;20300&quot; value=&quot;Slide 2&quot;/&gt;&lt;property id=&quot;20307&quot; value=&quot;256&quot;/&gt;&lt;/object&gt;&lt;object type=&quot;3&quot; unique_id=&quot;11413&quot;&gt;&lt;property id=&quot;20148&quot; value=&quot;5&quot;/&gt;&lt;property id=&quot;20300&quot; value=&quot;Slide 3&quot;/&gt;&lt;property id=&quot;20307&quot; value=&quot;322&quot;/&gt;&lt;/object&gt;&lt;object type=&quot;3&quot; unique_id=&quot;11414&quot;&gt;&lt;property id=&quot;20148&quot; value=&quot;5&quot;/&gt;&lt;property id=&quot;20300&quot; value=&quot;Slide 4&quot;/&gt;&lt;property id=&quot;20307&quot; value=&quot;323&quot;/&gt;&lt;/object&gt;&lt;object type=&quot;3&quot; unique_id=&quot;11415&quot;&gt;&lt;property id=&quot;20148&quot; value=&quot;5&quot;/&gt;&lt;property id=&quot;20300&quot; value=&quot;Slide 5&quot;/&gt;&lt;property id=&quot;20307&quot; value=&quot;324&quot;/&gt;&lt;/object&gt;&lt;object type=&quot;3&quot; unique_id=&quot;11416&quot;&gt;&lt;property id=&quot;20148&quot; value=&quot;5&quot;/&gt;&lt;property id=&quot;20300&quot; value=&quot;Slide 6&quot;/&gt;&lt;property id=&quot;20307&quot; value=&quot;325&quot;/&gt;&lt;/object&gt;&lt;object type=&quot;3&quot; unique_id=&quot;11417&quot;&gt;&lt;property id=&quot;20148&quot; value=&quot;5&quot;/&gt;&lt;property id=&quot;20300&quot; value=&quot;Slide 7&quot;/&gt;&lt;property id=&quot;20307&quot; value=&quot;326&quot;/&gt;&lt;/object&gt;&lt;object type=&quot;3&quot; unique_id=&quot;11418&quot;&gt;&lt;property id=&quot;20148&quot; value=&quot;5&quot;/&gt;&lt;property id=&quot;20300&quot; value=&quot;Slide 8&quot;/&gt;&lt;property id=&quot;20307&quot; value=&quot;327&quot;/&gt;&lt;/object&gt;&lt;object type=&quot;3&quot; unique_id=&quot;11419&quot;&gt;&lt;property id=&quot;20148&quot; value=&quot;5&quot;/&gt;&lt;property id=&quot;20300&quot; value=&quot;Slide 9&quot;/&gt;&lt;property id=&quot;20307&quot; value=&quot;328&quot;/&gt;&lt;/object&gt;&lt;object type=&quot;3&quot; unique_id=&quot;11420&quot;&gt;&lt;property id=&quot;20148&quot; value=&quot;5&quot;/&gt;&lt;property id=&quot;20300&quot; value=&quot;Slide 10&quot;/&gt;&lt;property id=&quot;20307&quot; value=&quot;306&quot;/&gt;&lt;/object&gt;&lt;object type=&quot;3&quot; unique_id=&quot;11421&quot;&gt;&lt;property id=&quot;20148&quot; value=&quot;5&quot;/&gt;&lt;property id=&quot;20300&quot; value=&quot;Slide 11&quot;/&gt;&lt;property id=&quot;20307&quot; value=&quot;296&quot;/&gt;&lt;/object&gt;&lt;object type=&quot;3&quot; unique_id=&quot;11422&quot;&gt;&lt;property id=&quot;20148&quot; value=&quot;5&quot;/&gt;&lt;property id=&quot;20300&quot; value=&quot;Slide 12&quot;/&gt;&lt;property id=&quot;20307&quot; value=&quot;293&quot;/&gt;&lt;/object&gt;&lt;object type=&quot;3&quot; unique_id=&quot;11423&quot;&gt;&lt;property id=&quot;20148&quot; value=&quot;5&quot;/&gt;&lt;property id=&quot;20300&quot; value=&quot;Slide 13&quot;/&gt;&lt;property id=&quot;20307&quot; value=&quot;312&quot;/&gt;&lt;/object&gt;&lt;object type=&quot;3&quot; unique_id=&quot;11424&quot;&gt;&lt;property id=&quot;20148&quot; value=&quot;5&quot;/&gt;&lt;property id=&quot;20300&quot; value=&quot;Slide 14 - &amp;quot;   - Dân làng nhìn thấy cây đa có từ bao giờ?&amp;quot;&quot;/&gt;&lt;property id=&quot;20307&quot; value=&quot;298&quot;/&gt;&lt;/object&gt;&lt;object type=&quot;3&quot; unique_id=&quot;11425&quot;&gt;&lt;property id=&quot;20148&quot; value=&quot;5&quot;/&gt;&lt;property id=&quot;20300&quot; value=&quot;Slide 15 - &amp;quot;1.Vì sao dân làng lại gắn bó với cây đa?&amp;quot;&quot;/&gt;&lt;property id=&quot;20307&quot; value=&quot;299&quot;/&gt;&lt;/object&gt;&lt;object type=&quot;3&quot; unique_id=&quot;11426&quot;&gt;&lt;property id=&quot;20148&quot; value=&quot;5&quot;/&gt;&lt;property id=&quot;20300&quot; value=&quot;Slide 16&quot;/&gt;&lt;property id=&quot;20307&quot; value=&quot;313&quot;/&gt;&lt;/object&gt;&lt;object type=&quot;3&quot; unique_id=&quot;11427&quot;&gt;&lt;property id=&quot;20148&quot; value=&quot;5&quot;/&gt;&lt;property id=&quot;20300&quot; value=&quot;Slide 17&quot;/&gt;&lt;property id=&quot;20307&quot; value=&quot;274&quot;/&gt;&lt;/object&gt;&lt;object type=&quot;3&quot; unique_id=&quot;11428&quot;&gt;&lt;property id=&quot;20148&quot; value=&quot;5&quot;/&gt;&lt;property id=&quot;20300&quot; value=&quot;Slide 18&quot;/&gt;&lt;property id=&quot;20307&quot; value=&quot;304&quot;/&gt;&lt;/object&gt;&lt;object type=&quot;3&quot; unique_id=&quot;11429&quot;&gt;&lt;property id=&quot;20148&quot; value=&quot;5&quot;/&gt;&lt;property id=&quot;20300&quot; value=&quot;Slide 19 - &amp;quot;Quê em ở đâu? Em biết gì về quê hương    mình? &amp;quot;&quot;/&gt;&lt;property id=&quot;20307&quot; value=&quot;301&quot;/&gt;&lt;/object&gt;&lt;object type=&quot;3&quot; unique_id=&quot;11430&quot;&gt;&lt;property id=&quot;20148&quot; value=&quot;5&quot;/&gt;&lt;property id=&quot;20300&quot; value=&quot;Slide 20&quot;/&gt;&lt;property id=&quot;20307&quot; value=&quot;307&quot;/&gt;&lt;/object&gt;&lt;object type=&quot;3&quot; unique_id=&quot;11431&quot;&gt;&lt;property id=&quot;20148&quot; value=&quot;5&quot;/&gt;&lt;property id=&quot;20300&quot; value=&quot;Slide 21&quot;/&gt;&lt;property id=&quot;20307&quot; value=&quot;308&quot;/&gt;&lt;/object&gt;&lt;object type=&quot;3&quot; unique_id=&quot;11432&quot;&gt;&lt;property id=&quot;20148&quot; value=&quot;5&quot;/&gt;&lt;property id=&quot;20300&quot; value=&quot;Slide 22&quot;/&gt;&lt;property id=&quot;20307&quot; value=&quot;315&quot;/&gt;&lt;/object&gt;&lt;object type=&quot;3&quot; unique_id=&quot;11433&quot;&gt;&lt;property id=&quot;20148&quot; value=&quot;5&quot;/&gt;&lt;property id=&quot;20300&quot; value=&quot;Slide 23&quot;/&gt;&lt;property id=&quot;20307&quot; value=&quot;310&quot;/&gt;&lt;/object&gt;&lt;object type=&quot;3&quot; unique_id=&quot;11434&quot;&gt;&lt;property id=&quot;20148&quot; value=&quot;5&quot;/&gt;&lt;property id=&quot;20300&quot; value=&quot;Slide 24&quot;/&gt;&lt;property id=&quot;20307&quot; value=&quot;270&quot;/&gt;&lt;/object&gt;&lt;object type=&quot;3&quot; unique_id=&quot;11435&quot;&gt;&lt;property id=&quot;20148&quot; value=&quot;5&quot;/&gt;&lt;property id=&quot;20300&quot; value=&quot;Slide 25&quot;/&gt;&lt;property id=&quot;20307&quot; value=&quot;295&quot;/&gt;&lt;/object&gt;&lt;object type=&quot;3&quot; unique_id=&quot;11436&quot;&gt;&lt;property id=&quot;20148&quot; value=&quot;5&quot;/&gt;&lt;property id=&quot;20300&quot; value=&quot;Slide 26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1901</TotalTime>
  <Words>577</Words>
  <Application>Microsoft Office PowerPoint</Application>
  <PresentationFormat>On-screen Show (4:3)</PresentationFormat>
  <Paragraphs>74</Paragraphs>
  <Slides>25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-  Dân làng nhìn thấy cây đa có từ bao giờ?</vt:lpstr>
      <vt:lpstr>1.Vì sao dân làng lại gắn bó với cây đa?</vt:lpstr>
      <vt:lpstr>PowerPoint Presentation</vt:lpstr>
      <vt:lpstr>PowerPoint Presentation</vt:lpstr>
      <vt:lpstr>PowerPoint Presentation</vt:lpstr>
      <vt:lpstr>Quê em ở đâu? Em biết gì về quê hương    mình?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M615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Duy Bao</dc:creator>
  <cp:lastModifiedBy>A</cp:lastModifiedBy>
  <cp:revision>465</cp:revision>
  <dcterms:created xsi:type="dcterms:W3CDTF">2006-10-30T10:56:17Z</dcterms:created>
  <dcterms:modified xsi:type="dcterms:W3CDTF">2016-04-19T10:50:08Z</dcterms:modified>
</cp:coreProperties>
</file>